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72" r:id="rId8"/>
    <p:sldId id="274" r:id="rId9"/>
    <p:sldId id="278" r:id="rId10"/>
    <p:sldId id="275" r:id="rId11"/>
    <p:sldId id="279" r:id="rId12"/>
    <p:sldId id="277" r:id="rId13"/>
    <p:sldId id="276" r:id="rId14"/>
    <p:sldId id="264" r:id="rId15"/>
    <p:sldId id="265" r:id="rId16"/>
    <p:sldId id="266" r:id="rId17"/>
    <p:sldId id="267" r:id="rId18"/>
    <p:sldId id="268" r:id="rId19"/>
    <p:sldId id="280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765" autoAdjust="0"/>
    <p:restoredTop sz="94660"/>
  </p:normalViewPr>
  <p:slideViewPr>
    <p:cSldViewPr>
      <p:cViewPr>
        <p:scale>
          <a:sx n="78" d="100"/>
          <a:sy n="78" d="100"/>
        </p:scale>
        <p:origin x="-91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84784"/>
            <a:ext cx="7772400" cy="2664295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Проектная деятельность  </a:t>
            </a:r>
            <a:r>
              <a:rPr lang="ru-RU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средней </a:t>
            </a:r>
            <a:r>
              <a:rPr lang="ru-RU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группе  «Б</a:t>
            </a:r>
            <a:r>
              <a:rPr lang="ru-RU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» </a:t>
            </a:r>
            <a:r>
              <a:rPr lang="ru-RU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«Затейница математика»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4048" y="4365104"/>
            <a:ext cx="34837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Подготовили: </a:t>
            </a:r>
          </a:p>
          <a:p>
            <a:r>
              <a:rPr lang="ru-RU" dirty="0" smtClean="0"/>
              <a:t>Кочеткова Наталья Петровна</a:t>
            </a:r>
          </a:p>
          <a:p>
            <a:r>
              <a:rPr lang="ru-RU" dirty="0" smtClean="0"/>
              <a:t>Елизарова Ольга Александровна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27784" y="548680"/>
            <a:ext cx="4934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МАДОУ </a:t>
            </a:r>
            <a:r>
              <a:rPr lang="ru-RU" sz="2800" dirty="0" err="1" smtClean="0">
                <a:solidFill>
                  <a:srgbClr val="002060"/>
                </a:solidFill>
              </a:rPr>
              <a:t>гНВ</a:t>
            </a:r>
            <a:r>
              <a:rPr lang="ru-RU" sz="2800" dirty="0" smtClean="0">
                <a:solidFill>
                  <a:srgbClr val="002060"/>
                </a:solidFill>
              </a:rPr>
              <a:t> ДС №77 «Эрудит»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44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Развитие речи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заучивание </a:t>
            </a: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стихов, </a:t>
            </a:r>
            <a:endParaRPr lang="ru-RU" sz="2400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считалок</a:t>
            </a: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, </a:t>
            </a:r>
            <a:endParaRPr lang="ru-RU" sz="2400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загадок </a:t>
            </a: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о геометрических фигурах, </a:t>
            </a:r>
            <a:endParaRPr lang="ru-RU" sz="2400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задачи </a:t>
            </a: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в стихотворной </a:t>
            </a:r>
            <a:r>
              <a:rPr lang="ru-RU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форме,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п</a:t>
            </a:r>
            <a:r>
              <a:rPr lang="ru-RU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альчиковые игры.</a:t>
            </a:r>
            <a:endParaRPr lang="ru-RU" sz="4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4200" dirty="0" smtClean="0">
              <a:solidFill>
                <a:prstClr val="black"/>
              </a:solidFill>
            </a:endParaRPr>
          </a:p>
          <a:p>
            <a:pPr marL="82296" lvl="0" indent="0" algn="just">
              <a:lnSpc>
                <a:spcPct val="115000"/>
              </a:lnSpc>
              <a:spcAft>
                <a:spcPts val="1000"/>
              </a:spcAft>
              <a:buClr>
                <a:srgbClr val="3891A7"/>
              </a:buClr>
              <a:buNone/>
            </a:pP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/>
                <a:ea typeface="Times New Roman"/>
                <a:cs typeface="Times New Roman"/>
              </a:rPr>
              <a:t>Социальный мир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Clr>
                <a:srgbClr val="3891A7"/>
              </a:buClr>
            </a:pP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Организация математического уголка и расширение его ассортимента.</a:t>
            </a:r>
            <a:endParaRPr lang="ru-RU" sz="4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0">
              <a:buClr>
                <a:srgbClr val="3891A7"/>
              </a:buClr>
              <a:buNone/>
            </a:pPr>
            <a:endParaRPr lang="ru-RU" sz="4200" dirty="0">
              <a:solidFill>
                <a:prstClr val="black"/>
              </a:solidFill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51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49808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Verdana"/>
                <a:ea typeface="Times New Roman"/>
                <a:cs typeface="Times New Roman"/>
              </a:rPr>
              <a:t>Художественно-эстетическое развитие</a:t>
            </a:r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700808"/>
            <a:ext cx="7498080" cy="4800600"/>
          </a:xfrm>
        </p:spPr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buClr>
                <a:srgbClr val="3891A7"/>
              </a:buClr>
            </a:pPr>
            <a:r>
              <a:rPr lang="ru-RU" sz="2400" i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Рисование </a:t>
            </a:r>
            <a:r>
              <a:rPr lang="ru-RU" sz="2400" i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«Нарисуй фигуру и закрась»</a:t>
            </a: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Clr>
                <a:srgbClr val="3891A7"/>
              </a:buClr>
            </a:pPr>
            <a:r>
              <a:rPr lang="ru-RU" sz="2400" i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Лепка </a:t>
            </a: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«Круглая тарелочка с узором»</a:t>
            </a: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buClr>
                <a:srgbClr val="3891A7"/>
              </a:buClr>
            </a:pPr>
            <a:r>
              <a:rPr lang="ru-RU" sz="2400" dirty="0">
                <a:solidFill>
                  <a:prstClr val="black"/>
                </a:solidFill>
              </a:rPr>
              <a:t>Аппликации из геометрических фигур: </a:t>
            </a:r>
          </a:p>
          <a:p>
            <a:pPr marL="0" lvl="0" indent="0">
              <a:buClr>
                <a:srgbClr val="3891A7"/>
              </a:buClr>
              <a:buNone/>
            </a:pPr>
            <a:r>
              <a:rPr lang="ru-RU" sz="2400" dirty="0">
                <a:solidFill>
                  <a:prstClr val="black"/>
                </a:solidFill>
              </a:rPr>
              <a:t>«Волк», «Белка», «Закладка», «Платочек», «Открытка», «Слоник», «Лошадка»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4080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760" lvl="0" indent="-283464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Verdana"/>
                <a:ea typeface="Times New Roman"/>
                <a:cs typeface="Times New Roman"/>
              </a:rPr>
              <a:t>Физическое воспитание</a:t>
            </a:r>
            <a:r>
              <a:rPr lang="ru-RU" sz="4000" dirty="0">
                <a:solidFill>
                  <a:prstClr val="black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solidFill>
                  <a:prstClr val="black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Подвижные </a:t>
            </a: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игры: </a:t>
            </a:r>
            <a:endParaRPr lang="ru-RU" sz="2400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«</a:t>
            </a: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Найди свой домик», </a:t>
            </a:r>
            <a:endParaRPr lang="ru-RU" sz="2400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«</a:t>
            </a: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Найди, где спрятано?»,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marL="82296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err="1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Физминутки</a:t>
            </a:r>
            <a:r>
              <a:rPr lang="ru-RU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49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3. Этап завершения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Занятие </a:t>
            </a: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«Путешествие в страну геометрических фигур</a:t>
            </a:r>
            <a:r>
              <a:rPr lang="ru-RU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».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Создание коллективной работы «Скоро Новый год»</a:t>
            </a:r>
            <a:endParaRPr lang="ru-RU" sz="4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Выставка совместных работ детей и родителей</a:t>
            </a:r>
            <a:r>
              <a:rPr lang="ru-RU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. Альбом «В мире цифр».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Обмен опытом. Презентация на педагогическом часе.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dirty="0" smtClean="0">
              <a:solidFill>
                <a:srgbClr val="000000"/>
              </a:solidFill>
              <a:latin typeface="Verdana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dirty="0" smtClean="0">
              <a:solidFill>
                <a:srgbClr val="000000"/>
              </a:solidFill>
              <a:latin typeface="Verdana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4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98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Работа с детьми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C:\Users\Admin\Desktop\Средняя Б\фото\Новая папка\DSC_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4032448" cy="3150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93586"/>
            <a:ext cx="3670300" cy="3163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1220252"/>
            <a:ext cx="5389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Просмотр мультфильмов о геометрических фигурах</a:t>
            </a:r>
          </a:p>
          <a:p>
            <a:r>
              <a:rPr lang="ru-RU" dirty="0" smtClean="0"/>
              <a:t>Работа в тетрадях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436096" y="2524254"/>
            <a:ext cx="3477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«Посчитай и закрась столько же»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28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Работа с детьми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120"/>
            <a:ext cx="3968840" cy="3420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6752"/>
            <a:ext cx="3408363" cy="4869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1592140"/>
            <a:ext cx="3997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Аппликация из геометрических фигур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00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Подвижная игра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«Найди свой домик»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C:\Users\Admin\Desktop\Средняя Б\фото\Новая папка\DSC_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182" y="1587038"/>
            <a:ext cx="6783185" cy="4522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63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Игра «Покажи геометрическое тело и сравни»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C:\Users\Admin\Desktop\Средняя Б\фото\Новая папка\DSC_002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1"/>
          <a:stretch/>
        </p:blipFill>
        <p:spPr bwMode="auto">
          <a:xfrm>
            <a:off x="1763688" y="1772816"/>
            <a:ext cx="6783185" cy="41096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0669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Игра «Сложи фигуру»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 descr="C:\Users\Admin\Desktop\Средняя Б\фото\Новая папка\DSC_0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2232248" cy="2214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8782">
            <a:off x="1566127" y="3498883"/>
            <a:ext cx="2551604" cy="32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12776"/>
            <a:ext cx="2333372" cy="2819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68960"/>
            <a:ext cx="2147983" cy="2856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32102"/>
            <a:ext cx="1305062" cy="190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14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Коллективная работа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 descr="C:\Users\Admin\Desktop\Средняя Б\фото\Новая папка\DSC_04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2932956" cy="1955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11101" y="4297611"/>
            <a:ext cx="2609850" cy="173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1548">
            <a:off x="3551070" y="1053401"/>
            <a:ext cx="2573337" cy="281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4" t="16879" b="6544"/>
          <a:stretch/>
        </p:blipFill>
        <p:spPr bwMode="auto">
          <a:xfrm>
            <a:off x="3778063" y="3946401"/>
            <a:ext cx="2121672" cy="2524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0" b="2918"/>
          <a:stretch/>
        </p:blipFill>
        <p:spPr bwMode="auto">
          <a:xfrm>
            <a:off x="6156176" y="2048255"/>
            <a:ext cx="2376264" cy="33380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65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176464"/>
          </a:xfrm>
        </p:spPr>
        <p:txBody>
          <a:bodyPr>
            <a:normAutofit/>
          </a:bodyPr>
          <a:lstStyle/>
          <a:p>
            <a:r>
              <a:rPr lang="ru-RU" sz="2800" dirty="0"/>
              <a:t>Вид: краткосрочный, групповой, информационно-творческий.</a:t>
            </a:r>
          </a:p>
          <a:p>
            <a:r>
              <a:rPr lang="ru-RU" sz="2800" dirty="0"/>
              <a:t>Продолжительность: 1,2 неделя ноября 2015 года</a:t>
            </a:r>
          </a:p>
          <a:p>
            <a:r>
              <a:rPr lang="ru-RU" sz="2800" dirty="0"/>
              <a:t>Участники проекта: воспитанники средней группы «Б»   и их родители; </a:t>
            </a:r>
            <a:endParaRPr lang="ru-RU" sz="2800" dirty="0" smtClean="0"/>
          </a:p>
          <a:p>
            <a:r>
              <a:rPr lang="ru-RU" sz="2800" dirty="0" smtClean="0"/>
              <a:t>воспитатели</a:t>
            </a:r>
            <a:r>
              <a:rPr lang="ru-RU" sz="2800" dirty="0"/>
              <a:t>: </a:t>
            </a:r>
            <a:endParaRPr lang="ru-RU" sz="2800" dirty="0" smtClean="0"/>
          </a:p>
          <a:p>
            <a:pPr marL="82296" indent="0">
              <a:buNone/>
            </a:pPr>
            <a:r>
              <a:rPr lang="ru-RU" sz="2800" dirty="0" smtClean="0"/>
              <a:t>Елизарова </a:t>
            </a:r>
            <a:r>
              <a:rPr lang="ru-RU" sz="2800" dirty="0"/>
              <a:t>Ольга Александровна, </a:t>
            </a:r>
            <a:endParaRPr lang="ru-RU" sz="2800" dirty="0" smtClean="0"/>
          </a:p>
          <a:p>
            <a:pPr marL="82296" indent="0">
              <a:buNone/>
            </a:pPr>
            <a:r>
              <a:rPr lang="ru-RU" sz="2800" dirty="0" smtClean="0"/>
              <a:t>Кочеткова </a:t>
            </a:r>
            <a:r>
              <a:rPr lang="ru-RU" sz="2800" dirty="0"/>
              <a:t>Наталья Петровна.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40466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Проектная деятельность 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Затейница математика»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средней группе  «Б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8323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Работа с родителями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104" name="Picture 8" descr="C:\Users\Admin\Desktop\Средняя Б\фото\Новая папка\DSC_0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40768"/>
            <a:ext cx="2942456" cy="441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56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                                       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Актуальность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800" dirty="0" smtClean="0"/>
              <a:t>Тема  </a:t>
            </a:r>
            <a:r>
              <a:rPr lang="ru-RU" sz="2800" dirty="0"/>
              <a:t>проекта была выбрана не случайно. Наступил новый учебный год, мы перешли с детьми в среднюю группу с младшей группы. Во время прогулок, занятий, режимных моментов, после проведения диагностики, мы заметили, что многие дети, затрудняются назвать геометрические фигуры</a:t>
            </a:r>
            <a:r>
              <a:rPr lang="ru-RU" sz="2800" dirty="0" smtClean="0"/>
              <a:t>, цифры, </a:t>
            </a:r>
            <a:r>
              <a:rPr lang="ru-RU" sz="2800" dirty="0"/>
              <a:t>не могут сказать, на какую геометрическую фигуру похож тот или иной предмет.</a:t>
            </a:r>
          </a:p>
          <a:p>
            <a:r>
              <a:rPr lang="ru-RU" sz="2800" dirty="0"/>
              <a:t>Так возникла проблема. Было принято совместное решение помочь детям. Дети все  вместе самым интересным образом получат ответы на вопросы, а также расширят и закрепят уже ранее полученные знания о таком увлекательном и разнообразном мире – мире геометрических фигур. </a:t>
            </a:r>
          </a:p>
        </p:txBody>
      </p:sp>
    </p:spTree>
    <p:extLst>
      <p:ext uri="{BB962C8B-B14F-4D97-AF65-F5344CB8AC3E}">
        <p14:creationId xmlns:p14="http://schemas.microsoft.com/office/powerpoint/2010/main" val="4210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Цели: </a:t>
            </a:r>
          </a:p>
          <a:p>
            <a:pPr marL="0" indent="0">
              <a:buNone/>
            </a:pPr>
            <a:r>
              <a:rPr lang="ru-RU" dirty="0"/>
              <a:t>•	</a:t>
            </a:r>
            <a:r>
              <a:rPr lang="ru-RU" sz="2800" dirty="0"/>
              <a:t>Систематизация знаний воспитанников о геометрических фигурах. </a:t>
            </a:r>
          </a:p>
          <a:p>
            <a:pPr marL="0" indent="0">
              <a:buNone/>
            </a:pPr>
            <a:r>
              <a:rPr lang="ru-RU" sz="2800" dirty="0"/>
              <a:t>•	Создание условий для развития математических и творческих способностей детей в процессе реализации проекта «В стране геометрических фигур».</a:t>
            </a:r>
          </a:p>
          <a:p>
            <a:endParaRPr lang="ru-RU" dirty="0"/>
          </a:p>
        </p:txBody>
      </p:sp>
      <p:pic>
        <p:nvPicPr>
          <p:cNvPr id="6146" name="Picture 2" descr="C:\Users\Admin\Desktop\Средняя Б\фото\Новая папка\DSC_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3387429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2911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Задачи для детей:</a:t>
            </a:r>
            <a:endParaRPr lang="ru-RU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r>
              <a:rPr lang="ru-RU" sz="2600" dirty="0"/>
              <a:t>•	Продолжать учить видеть геометрические фигуры в формах окружающих предметов.</a:t>
            </a:r>
          </a:p>
          <a:p>
            <a:pPr marL="0" indent="0">
              <a:buNone/>
            </a:pPr>
            <a:r>
              <a:rPr lang="ru-RU" sz="2600" dirty="0"/>
              <a:t>•	Закреплять представления о круге, квадрате, треугольнике, познакомить с овалом и прямоугольником</a:t>
            </a:r>
          </a:p>
          <a:p>
            <a:pPr marL="0" indent="0">
              <a:buNone/>
            </a:pPr>
            <a:r>
              <a:rPr lang="ru-RU" sz="2600" dirty="0"/>
              <a:t>•	Развивать зрительное и слуховое восприятие, образное мышление, формировать коммуникативные навыки.</a:t>
            </a:r>
          </a:p>
          <a:p>
            <a:pPr marL="0" indent="0">
              <a:buNone/>
            </a:pPr>
            <a:r>
              <a:rPr lang="ru-RU" sz="2600" dirty="0"/>
              <a:t>•	Продолжать учить детей раскрашиванию, составлению аппликации из готовых форм.</a:t>
            </a:r>
          </a:p>
          <a:p>
            <a:pPr marL="0" indent="0">
              <a:buNone/>
            </a:pPr>
            <a:r>
              <a:rPr lang="ru-RU" sz="2600" dirty="0"/>
              <a:t>•	Продолжать учить работать аккуратно, оценивать качество выполнения заданий.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22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Задачи для родителей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7076256" cy="435366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обогащать </a:t>
            </a: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детско-родительские отношения опытом совместной творческой деятельности;</a:t>
            </a:r>
            <a:endParaRPr lang="ru-RU" sz="4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помочь </a:t>
            </a: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своим детям запомнить стихотворения о геометрических </a:t>
            </a:r>
            <a:r>
              <a:rPr lang="ru-RU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фигурах, цифрах.</a:t>
            </a:r>
            <a:endParaRPr lang="ru-RU" sz="40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109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Задачи для воспитателей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создать </a:t>
            </a: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условия для реализации данного проекта;</a:t>
            </a:r>
            <a:endParaRPr lang="ru-RU" sz="4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обеспечить </a:t>
            </a: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группу необходимым </a:t>
            </a:r>
            <a:r>
              <a:rPr lang="ru-RU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материалом.</a:t>
            </a:r>
            <a:endParaRPr lang="ru-RU" sz="4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286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Структура проекта: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/>
                <a:ea typeface="Times New Roman"/>
                <a:cs typeface="Times New Roman"/>
              </a:rPr>
              <a:t>1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/>
                <a:ea typeface="Times New Roman"/>
                <a:cs typeface="Times New Roman"/>
              </a:rPr>
              <a:t>. подготовительный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Консультация для родителей с целью знакомства с темой, задачами проекта, содержанием работы.</a:t>
            </a:r>
            <a:endParaRPr lang="ru-RU" sz="4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Просмотр м\ф по теме</a:t>
            </a:r>
            <a:endParaRPr lang="ru-RU" sz="4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Разучивание стихотворений и прослушивание песен по теме.</a:t>
            </a:r>
            <a:endParaRPr lang="ru-RU" sz="4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Разучивание физ. минуток, пальчиковых игр, подвижных игр.</a:t>
            </a:r>
            <a:endParaRPr lang="ru-RU" sz="4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Рассматривание иллюстраций, геометрических картин.</a:t>
            </a:r>
            <a:endParaRPr lang="ru-RU" sz="4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581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498080" cy="1143000"/>
          </a:xfrm>
        </p:spPr>
        <p:txBody>
          <a:bodyPr>
            <a:normAutofit fontScale="90000"/>
          </a:bodyPr>
          <a:lstStyle/>
          <a:p>
            <a:pPr marL="45720"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ru-RU" b="1" dirty="0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3891A7">
                        <a:tint val="40000"/>
                        <a:satMod val="250000"/>
                      </a:srgbClr>
                    </a:gs>
                    <a:gs pos="9000">
                      <a:srgbClr val="3891A7">
                        <a:tint val="52000"/>
                        <a:satMod val="300000"/>
                      </a:srgbClr>
                    </a:gs>
                    <a:gs pos="50000">
                      <a:srgbClr val="3891A7">
                        <a:shade val="20000"/>
                        <a:satMod val="300000"/>
                      </a:srgbClr>
                    </a:gs>
                    <a:gs pos="79000">
                      <a:srgbClr val="3891A7">
                        <a:tint val="52000"/>
                        <a:satMod val="300000"/>
                      </a:srgbClr>
                    </a:gs>
                    <a:gs pos="100000">
                      <a:srgbClr val="3891A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Структура </a:t>
            </a:r>
            <a:r>
              <a:rPr lang="ru-RU" b="1" dirty="0" smtClean="0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3891A7">
                        <a:tint val="40000"/>
                        <a:satMod val="250000"/>
                      </a:srgbClr>
                    </a:gs>
                    <a:gs pos="9000">
                      <a:srgbClr val="3891A7">
                        <a:tint val="52000"/>
                        <a:satMod val="300000"/>
                      </a:srgbClr>
                    </a:gs>
                    <a:gs pos="50000">
                      <a:srgbClr val="3891A7">
                        <a:shade val="20000"/>
                        <a:satMod val="300000"/>
                      </a:srgbClr>
                    </a:gs>
                    <a:gs pos="79000">
                      <a:srgbClr val="3891A7">
                        <a:tint val="52000"/>
                        <a:satMod val="300000"/>
                      </a:srgbClr>
                    </a:gs>
                    <a:gs pos="100000">
                      <a:srgbClr val="3891A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проекта</a:t>
            </a:r>
            <a:br>
              <a:rPr lang="ru-RU" b="1" dirty="0" smtClean="0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3891A7">
                        <a:tint val="40000"/>
                        <a:satMod val="250000"/>
                      </a:srgbClr>
                    </a:gs>
                    <a:gs pos="9000">
                      <a:srgbClr val="3891A7">
                        <a:tint val="52000"/>
                        <a:satMod val="300000"/>
                      </a:srgbClr>
                    </a:gs>
                    <a:gs pos="50000">
                      <a:srgbClr val="3891A7">
                        <a:shade val="20000"/>
                        <a:satMod val="300000"/>
                      </a:srgbClr>
                    </a:gs>
                    <a:gs pos="79000">
                      <a:srgbClr val="3891A7">
                        <a:tint val="52000"/>
                        <a:satMod val="300000"/>
                      </a:srgbClr>
                    </a:gs>
                    <a:gs pos="100000">
                      <a:srgbClr val="3891A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</a:b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Verdana"/>
                <a:ea typeface="Times New Roman"/>
                <a:cs typeface="Times New Roman"/>
              </a:rPr>
              <a:t>2. Совместная деятельность детей и воспитателей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/>
                <a:ea typeface="Calibri"/>
                <a:cs typeface="Times New Roman"/>
              </a:rPr>
            </a:b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Verdana"/>
                <a:ea typeface="Times New Roman"/>
                <a:cs typeface="Times New Roman"/>
              </a:rPr>
              <a:t>Интеграция темы по образовательным областям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/>
                <a:ea typeface="Calibri"/>
                <a:cs typeface="Times New Roman"/>
              </a:rPr>
            </a:br>
            <a:r>
              <a:rPr lang="ru-RU" sz="2200" b="1" u="sng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/>
                <a:latin typeface="Calibri"/>
                <a:ea typeface="Calibri"/>
                <a:cs typeface="Times New Roman"/>
              </a:rPr>
              <a:t>Познавательное развитие</a:t>
            </a:r>
            <a:endParaRPr lang="ru-RU" sz="2200" b="1" u="sng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132856"/>
            <a:ext cx="6593936" cy="4403576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Clr>
                <a:srgbClr val="3891A7"/>
              </a:buClr>
            </a:pPr>
            <a:r>
              <a:rPr lang="ru-RU" sz="2400" dirty="0">
                <a:solidFill>
                  <a:prstClr val="black"/>
                </a:solidFill>
              </a:rPr>
              <a:t>Дидактические игры </a:t>
            </a:r>
            <a:endParaRPr lang="ru-RU" sz="2400" dirty="0" smtClean="0">
              <a:solidFill>
                <a:prstClr val="black"/>
              </a:solidFill>
            </a:endParaRPr>
          </a:p>
          <a:p>
            <a:pPr marL="0" lvl="0" indent="0">
              <a:buClr>
                <a:srgbClr val="3891A7"/>
              </a:buClr>
              <a:buNone/>
            </a:pPr>
            <a:r>
              <a:rPr lang="ru-RU" sz="2400" dirty="0" smtClean="0">
                <a:solidFill>
                  <a:prstClr val="black"/>
                </a:solidFill>
              </a:rPr>
              <a:t>«</a:t>
            </a:r>
            <a:r>
              <a:rPr lang="ru-RU" sz="2400" dirty="0">
                <a:solidFill>
                  <a:prstClr val="black"/>
                </a:solidFill>
              </a:rPr>
              <a:t>Большие и маленькие», </a:t>
            </a:r>
            <a:endParaRPr lang="ru-RU" sz="2400" dirty="0" smtClean="0">
              <a:solidFill>
                <a:prstClr val="black"/>
              </a:solidFill>
            </a:endParaRPr>
          </a:p>
          <a:p>
            <a:pPr marL="0" lvl="0" indent="0">
              <a:buClr>
                <a:srgbClr val="3891A7"/>
              </a:buClr>
              <a:buNone/>
            </a:pPr>
            <a:r>
              <a:rPr lang="ru-RU" sz="2400" dirty="0" smtClean="0">
                <a:solidFill>
                  <a:prstClr val="black"/>
                </a:solidFill>
              </a:rPr>
              <a:t>«</a:t>
            </a:r>
            <a:r>
              <a:rPr lang="ru-RU" sz="2400" dirty="0">
                <a:solidFill>
                  <a:prstClr val="black"/>
                </a:solidFill>
              </a:rPr>
              <a:t>Найди лишнюю фигуру», </a:t>
            </a:r>
            <a:endParaRPr lang="ru-RU" sz="2400" dirty="0" smtClean="0">
              <a:solidFill>
                <a:prstClr val="black"/>
              </a:solidFill>
            </a:endParaRPr>
          </a:p>
          <a:p>
            <a:pPr marL="0" lvl="0" indent="0">
              <a:buClr>
                <a:srgbClr val="3891A7"/>
              </a:buClr>
              <a:buNone/>
            </a:pPr>
            <a:r>
              <a:rPr lang="ru-RU" sz="2400" dirty="0" smtClean="0">
                <a:solidFill>
                  <a:prstClr val="black"/>
                </a:solidFill>
              </a:rPr>
              <a:t>«</a:t>
            </a:r>
            <a:r>
              <a:rPr lang="ru-RU" sz="2400" dirty="0">
                <a:solidFill>
                  <a:prstClr val="black"/>
                </a:solidFill>
              </a:rPr>
              <a:t>Чудесный мешочек», </a:t>
            </a:r>
            <a:endParaRPr lang="ru-RU" sz="2400" dirty="0" smtClean="0">
              <a:solidFill>
                <a:prstClr val="black"/>
              </a:solidFill>
            </a:endParaRPr>
          </a:p>
          <a:p>
            <a:pPr marL="0" lvl="0" indent="0">
              <a:buClr>
                <a:srgbClr val="3891A7"/>
              </a:buClr>
              <a:buNone/>
            </a:pPr>
            <a:r>
              <a:rPr lang="ru-RU" sz="2400" dirty="0" smtClean="0">
                <a:solidFill>
                  <a:prstClr val="black"/>
                </a:solidFill>
              </a:rPr>
              <a:t>«</a:t>
            </a:r>
            <a:r>
              <a:rPr lang="ru-RU" sz="2400" dirty="0">
                <a:solidFill>
                  <a:prstClr val="black"/>
                </a:solidFill>
              </a:rPr>
              <a:t>Построим фигуру», </a:t>
            </a:r>
            <a:endParaRPr lang="ru-RU" sz="2400" dirty="0" smtClean="0">
              <a:solidFill>
                <a:prstClr val="black"/>
              </a:solidFill>
            </a:endParaRPr>
          </a:p>
          <a:p>
            <a:pPr marL="0" lvl="0" indent="0">
              <a:buClr>
                <a:srgbClr val="3891A7"/>
              </a:buClr>
              <a:buNone/>
            </a:pPr>
            <a:r>
              <a:rPr lang="ru-RU" sz="2400" dirty="0" smtClean="0">
                <a:solidFill>
                  <a:prstClr val="black"/>
                </a:solidFill>
              </a:rPr>
              <a:t>«</a:t>
            </a:r>
            <a:r>
              <a:rPr lang="ru-RU" sz="2400" dirty="0">
                <a:solidFill>
                  <a:prstClr val="black"/>
                </a:solidFill>
              </a:rPr>
              <a:t>Найди предмет овальной формы», </a:t>
            </a:r>
            <a:endParaRPr lang="ru-RU" sz="2400" dirty="0" smtClean="0">
              <a:solidFill>
                <a:prstClr val="black"/>
              </a:solidFill>
            </a:endParaRPr>
          </a:p>
          <a:p>
            <a:pPr marL="0" lvl="0" indent="0">
              <a:buClr>
                <a:srgbClr val="3891A7"/>
              </a:buClr>
              <a:buNone/>
            </a:pPr>
            <a:r>
              <a:rPr lang="ru-RU" sz="2400" dirty="0" smtClean="0">
                <a:solidFill>
                  <a:prstClr val="black"/>
                </a:solidFill>
              </a:rPr>
              <a:t>«</a:t>
            </a:r>
            <a:r>
              <a:rPr lang="ru-RU" sz="2400" dirty="0">
                <a:solidFill>
                  <a:prstClr val="black"/>
                </a:solidFill>
              </a:rPr>
              <a:t>На что похоже</a:t>
            </a:r>
            <a:r>
              <a:rPr lang="ru-RU" sz="2400" dirty="0" smtClean="0">
                <a:solidFill>
                  <a:prstClr val="black"/>
                </a:solidFill>
              </a:rPr>
              <a:t>»,</a:t>
            </a:r>
          </a:p>
          <a:p>
            <a:pPr marL="0" lvl="0" indent="0">
              <a:buClr>
                <a:srgbClr val="3891A7"/>
              </a:buClr>
              <a:buNone/>
            </a:pP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«Магнитная мозаика</a:t>
            </a:r>
            <a:r>
              <a:rPr lang="ru-RU" sz="2400" dirty="0" smtClean="0">
                <a:solidFill>
                  <a:prstClr val="black"/>
                </a:solidFill>
              </a:rPr>
              <a:t>»,</a:t>
            </a:r>
          </a:p>
          <a:p>
            <a:pPr marL="342900" indent="-342900">
              <a:buClr>
                <a:srgbClr val="3891A7"/>
              </a:buClr>
            </a:pP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головоломка «Геометрические фигуры», </a:t>
            </a:r>
            <a:endParaRPr lang="ru-RU" sz="2400" dirty="0" smtClean="0">
              <a:solidFill>
                <a:prstClr val="black"/>
              </a:solidFill>
            </a:endParaRPr>
          </a:p>
          <a:p>
            <a:pPr marL="0" lvl="0" indent="0">
              <a:buClr>
                <a:srgbClr val="3891A7"/>
              </a:buClr>
              <a:buNone/>
            </a:pPr>
            <a:r>
              <a:rPr lang="ru-RU" sz="2400" dirty="0" smtClean="0">
                <a:solidFill>
                  <a:prstClr val="black"/>
                </a:solidFill>
              </a:rPr>
              <a:t>лото </a:t>
            </a:r>
            <a:r>
              <a:rPr lang="ru-RU" sz="2400" dirty="0">
                <a:solidFill>
                  <a:prstClr val="black"/>
                </a:solidFill>
              </a:rPr>
              <a:t>«Цвета и фигуры», </a:t>
            </a:r>
            <a:endParaRPr lang="ru-RU" sz="2400" dirty="0" smtClean="0">
              <a:solidFill>
                <a:prstClr val="black"/>
              </a:solidFill>
            </a:endParaRPr>
          </a:p>
          <a:p>
            <a:pPr marL="342900" indent="-342900">
              <a:buClr>
                <a:srgbClr val="3891A7"/>
              </a:buClr>
            </a:pPr>
            <a:r>
              <a:rPr lang="ru-RU" sz="2400" dirty="0" smtClean="0">
                <a:solidFill>
                  <a:prstClr val="black"/>
                </a:solidFill>
              </a:rPr>
              <a:t>настольные </a:t>
            </a:r>
            <a:r>
              <a:rPr lang="ru-RU" sz="2400" dirty="0">
                <a:solidFill>
                  <a:prstClr val="black"/>
                </a:solidFill>
              </a:rPr>
              <a:t>развивающие игры «Подбери по цвету и форме</a:t>
            </a:r>
            <a:r>
              <a:rPr lang="ru-RU" sz="2400" dirty="0" smtClean="0">
                <a:solidFill>
                  <a:prstClr val="black"/>
                </a:solidFill>
              </a:rPr>
              <a:t>»</a:t>
            </a:r>
            <a:endParaRPr lang="ru-RU" sz="2400" dirty="0">
              <a:solidFill>
                <a:prstClr val="black"/>
              </a:solidFill>
            </a:endParaRPr>
          </a:p>
          <a:p>
            <a:pPr marL="342900" indent="-342900">
              <a:buClr>
                <a:srgbClr val="3891A7"/>
              </a:buClr>
            </a:pPr>
            <a:r>
              <a:rPr lang="ru-RU" sz="2400" dirty="0" smtClean="0">
                <a:solidFill>
                  <a:prstClr val="black"/>
                </a:solidFill>
              </a:rPr>
              <a:t>Сюжетно-ролевые </a:t>
            </a:r>
            <a:r>
              <a:rPr lang="ru-RU" sz="2400" dirty="0">
                <a:solidFill>
                  <a:prstClr val="black"/>
                </a:solidFill>
              </a:rPr>
              <a:t>игры: «Магазин», «Почта», «Детский сад».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95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1412</TotalTime>
  <Words>521</Words>
  <Application>Microsoft Office PowerPoint</Application>
  <PresentationFormat>Экран (4:3)</PresentationFormat>
  <Paragraphs>90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Проектная деятельность   в средней группе  «Б» «Затейница математика»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для родителей</vt:lpstr>
      <vt:lpstr>Задачи для воспитателей</vt:lpstr>
      <vt:lpstr>Структура проекта:</vt:lpstr>
      <vt:lpstr>Структура проекта 2. Совместная деятельность детей и воспитателей Интеграция темы по образовательным областям Познавательное развитие</vt:lpstr>
      <vt:lpstr>Развитие речи</vt:lpstr>
      <vt:lpstr>Художественно-эстетическое развитие </vt:lpstr>
      <vt:lpstr>Физическое воспитание </vt:lpstr>
      <vt:lpstr>3. Этап завершения</vt:lpstr>
      <vt:lpstr>Работа с детьми</vt:lpstr>
      <vt:lpstr>Работа с детьми</vt:lpstr>
      <vt:lpstr>Подвижная игра  «Найди свой домик»</vt:lpstr>
      <vt:lpstr>Игра «Покажи геометрическое тело и сравни»</vt:lpstr>
      <vt:lpstr>Игра «Сложи фигуру»</vt:lpstr>
      <vt:lpstr>Коллективная работа</vt:lpstr>
      <vt:lpstr>Работа с родителями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 в средней группе  «Б»  «Затейница математика»</dc:title>
  <dc:creator>Admin</dc:creator>
  <cp:lastModifiedBy>Н</cp:lastModifiedBy>
  <cp:revision>22</cp:revision>
  <dcterms:created xsi:type="dcterms:W3CDTF">2015-11-10T10:57:37Z</dcterms:created>
  <dcterms:modified xsi:type="dcterms:W3CDTF">2016-03-06T17:10:41Z</dcterms:modified>
</cp:coreProperties>
</file>